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9" roundtripDataSignature="AMtx7mjF94HG9lQIA241LeiZEuiZfmwJk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Google Shape;90;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1" name="Google Shape;91;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0" name="Google Shape;100;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Google Shape;107;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8" name="Google Shape;108;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type="title">
  <p:cSld name="TITLE">
    <p:spTree>
      <p:nvGrpSpPr>
        <p:cNvPr id="11" name="Shape 11"/>
        <p:cNvGrpSpPr/>
        <p:nvPr/>
      </p:nvGrpSpPr>
      <p:grpSpPr>
        <a:xfrm>
          <a:off x="0" y="0"/>
          <a:ext cx="0" cy="0"/>
          <a:chOff x="0" y="0"/>
          <a:chExt cx="0" cy="0"/>
        </a:xfrm>
      </p:grpSpPr>
      <p:sp>
        <p:nvSpPr>
          <p:cNvPr id="12" name="Google Shape;12;p7"/>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7"/>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_TEXT" type="vertTx">
  <p:cSld name="VERTICAL_TEXT">
    <p:spTree>
      <p:nvGrpSpPr>
        <p:cNvPr id="68" name="Shape 68"/>
        <p:cNvGrpSpPr/>
        <p:nvPr/>
      </p:nvGrpSpPr>
      <p:grpSpPr>
        <a:xfrm>
          <a:off x="0" y="0"/>
          <a:ext cx="0" cy="0"/>
          <a:chOff x="0" y="0"/>
          <a:chExt cx="0" cy="0"/>
        </a:xfrm>
      </p:grpSpPr>
      <p:sp>
        <p:nvSpPr>
          <p:cNvPr id="69" name="Google Shape;69;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6"/>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_TITLE_AND_VERTICAL_TEXT" type="vertTitleAndTx">
  <p:cSld name="VERTICAL_TITLE_AND_VERTICAL_TEXT">
    <p:spTree>
      <p:nvGrpSpPr>
        <p:cNvPr id="74" name="Shape 74"/>
        <p:cNvGrpSpPr/>
        <p:nvPr/>
      </p:nvGrpSpPr>
      <p:grpSpPr>
        <a:xfrm>
          <a:off x="0" y="0"/>
          <a:ext cx="0" cy="0"/>
          <a:chOff x="0" y="0"/>
          <a:chExt cx="0" cy="0"/>
        </a:xfrm>
      </p:grpSpPr>
      <p:sp>
        <p:nvSpPr>
          <p:cNvPr id="75" name="Google Shape;75;p17"/>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7"/>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BJECT" type="obj">
  <p:cSld name="OBJECT">
    <p:spTree>
      <p:nvGrpSpPr>
        <p:cNvPr id="17" name="Shape 17"/>
        <p:cNvGrpSpPr/>
        <p:nvPr/>
      </p:nvGrpSpPr>
      <p:grpSpPr>
        <a:xfrm>
          <a:off x="0" y="0"/>
          <a:ext cx="0" cy="0"/>
          <a:chOff x="0" y="0"/>
          <a:chExt cx="0" cy="0"/>
        </a:xfrm>
      </p:grpSpPr>
      <p:sp>
        <p:nvSpPr>
          <p:cNvPr id="18" name="Google Shape;18;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_HEADER" type="secHead">
  <p:cSld name="SECTION_HEADER">
    <p:spTree>
      <p:nvGrpSpPr>
        <p:cNvPr id="23" name="Shape 23"/>
        <p:cNvGrpSpPr/>
        <p:nvPr/>
      </p:nvGrpSpPr>
      <p:grpSpPr>
        <a:xfrm>
          <a:off x="0" y="0"/>
          <a:ext cx="0" cy="0"/>
          <a:chOff x="0" y="0"/>
          <a:chExt cx="0" cy="0"/>
        </a:xfrm>
      </p:grpSpPr>
      <p:sp>
        <p:nvSpPr>
          <p:cNvPr id="24" name="Google Shape;24;p9"/>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9"/>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_OBJECTS" type="twoObj">
  <p:cSld name="TWO_OBJECTS">
    <p:spTree>
      <p:nvGrpSpPr>
        <p:cNvPr id="29" name="Shape 29"/>
        <p:cNvGrpSpPr/>
        <p:nvPr/>
      </p:nvGrpSpPr>
      <p:grpSpPr>
        <a:xfrm>
          <a:off x="0" y="0"/>
          <a:ext cx="0" cy="0"/>
          <a:chOff x="0" y="0"/>
          <a:chExt cx="0" cy="0"/>
        </a:xfrm>
      </p:grpSpPr>
      <p:sp>
        <p:nvSpPr>
          <p:cNvPr id="30" name="Google Shape;30;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0"/>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0"/>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_OBJECTS_WITH_TEXT" type="twoTxTwoObj">
  <p:cSld name="TWO_OBJECTS_WITH_TEXT">
    <p:spTree>
      <p:nvGrpSpPr>
        <p:cNvPr id="36" name="Shape 36"/>
        <p:cNvGrpSpPr/>
        <p:nvPr/>
      </p:nvGrpSpPr>
      <p:grpSpPr>
        <a:xfrm>
          <a:off x="0" y="0"/>
          <a:ext cx="0" cy="0"/>
          <a:chOff x="0" y="0"/>
          <a:chExt cx="0" cy="0"/>
        </a:xfrm>
      </p:grpSpPr>
      <p:sp>
        <p:nvSpPr>
          <p:cNvPr id="37" name="Google Shape;37;p11"/>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1"/>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1"/>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1"/>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1"/>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_ONLY" type="titleOnly">
  <p:cSld name="TITLE_ONLY">
    <p:spTree>
      <p:nvGrpSpPr>
        <p:cNvPr id="45" name="Shape 45"/>
        <p:cNvGrpSpPr/>
        <p:nvPr/>
      </p:nvGrpSpPr>
      <p:grpSpPr>
        <a:xfrm>
          <a:off x="0" y="0"/>
          <a:ext cx="0" cy="0"/>
          <a:chOff x="0" y="0"/>
          <a:chExt cx="0" cy="0"/>
        </a:xfrm>
      </p:grpSpPr>
      <p:sp>
        <p:nvSpPr>
          <p:cNvPr id="46" name="Google Shape;46;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0" name="Shape 50"/>
        <p:cNvGrpSpPr/>
        <p:nvPr/>
      </p:nvGrpSpPr>
      <p:grpSpPr>
        <a:xfrm>
          <a:off x="0" y="0"/>
          <a:ext cx="0" cy="0"/>
          <a:chOff x="0" y="0"/>
          <a:chExt cx="0" cy="0"/>
        </a:xfrm>
      </p:grpSpPr>
      <p:sp>
        <p:nvSpPr>
          <p:cNvPr id="51" name="Google Shape;51;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BJECT_WITH_CAPTION_TEXT" type="objTx">
  <p:cSld name="OBJECT_WITH_CAPTION_TEXT">
    <p:spTree>
      <p:nvGrpSpPr>
        <p:cNvPr id="54" name="Shape 54"/>
        <p:cNvGrpSpPr/>
        <p:nvPr/>
      </p:nvGrpSpPr>
      <p:grpSpPr>
        <a:xfrm>
          <a:off x="0" y="0"/>
          <a:ext cx="0" cy="0"/>
          <a:chOff x="0" y="0"/>
          <a:chExt cx="0" cy="0"/>
        </a:xfrm>
      </p:grpSpPr>
      <p:sp>
        <p:nvSpPr>
          <p:cNvPr id="55" name="Google Shape;55;p1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4"/>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4"/>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_WITH_CAPTION_TEXT" type="picTx">
  <p:cSld name="PICTURE_WITH_CAPTION_TEXT">
    <p:spTree>
      <p:nvGrpSpPr>
        <p:cNvPr id="61" name="Shape 61"/>
        <p:cNvGrpSpPr/>
        <p:nvPr/>
      </p:nvGrpSpPr>
      <p:grpSpPr>
        <a:xfrm>
          <a:off x="0" y="0"/>
          <a:ext cx="0" cy="0"/>
          <a:chOff x="0" y="0"/>
          <a:chExt cx="0" cy="0"/>
        </a:xfrm>
      </p:grpSpPr>
      <p:sp>
        <p:nvSpPr>
          <p:cNvPr id="62" name="Google Shape;62;p1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5"/>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5"/>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83" name="Shape 83"/>
        <p:cNvGrpSpPr/>
        <p:nvPr/>
      </p:nvGrpSpPr>
      <p:grpSpPr>
        <a:xfrm>
          <a:off x="0" y="0"/>
          <a:ext cx="0" cy="0"/>
          <a:chOff x="0" y="0"/>
          <a:chExt cx="0" cy="0"/>
        </a:xfrm>
      </p:grpSpPr>
      <p:sp>
        <p:nvSpPr>
          <p:cNvPr id="84" name="Google Shape;84;p1"/>
          <p:cNvSpPr/>
          <p:nvPr/>
        </p:nvSpPr>
        <p:spPr>
          <a:xfrm>
            <a:off x="336884" y="321177"/>
            <a:ext cx="4332307" cy="6179552"/>
          </a:xfrm>
          <a:prstGeom prst="rect">
            <a:avLst/>
          </a:prstGeom>
          <a:solidFill>
            <a:srgbClr val="404040">
              <a:alpha val="89411"/>
            </a:srgbClr>
          </a:solidFill>
          <a:ln cap="sq" cmpd="thinThick" w="127000">
            <a:solidFill>
              <a:srgbClr val="595959">
                <a:alpha val="80000"/>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85" name="Google Shape;85;p1"/>
          <p:cNvSpPr txBox="1"/>
          <p:nvPr>
            <p:ph type="ctrTitle"/>
          </p:nvPr>
        </p:nvSpPr>
        <p:spPr>
          <a:xfrm>
            <a:off x="674237" y="914400"/>
            <a:ext cx="3657600" cy="2887579"/>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FFFFFF"/>
              </a:buClr>
              <a:buSzPts val="4800"/>
              <a:buFont typeface="Calibri"/>
              <a:buNone/>
            </a:pPr>
            <a:r>
              <a:rPr lang="en-GB" sz="4800">
                <a:solidFill>
                  <a:srgbClr val="FFFFFF"/>
                </a:solidFill>
              </a:rPr>
              <a:t>Carrot, Orange and Courgette Cake</a:t>
            </a:r>
            <a:endParaRPr/>
          </a:p>
        </p:txBody>
      </p:sp>
      <p:sp>
        <p:nvSpPr>
          <p:cNvPr id="86" name="Google Shape;86;p1"/>
          <p:cNvSpPr txBox="1"/>
          <p:nvPr>
            <p:ph idx="1" type="subTitle"/>
          </p:nvPr>
        </p:nvSpPr>
        <p:spPr>
          <a:xfrm>
            <a:off x="674237" y="4170501"/>
            <a:ext cx="3657600" cy="1525597"/>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000"/>
              <a:buNone/>
            </a:pPr>
            <a:r>
              <a:t/>
            </a:r>
            <a:endParaRPr sz="2000">
              <a:solidFill>
                <a:srgbClr val="FFFFFF"/>
              </a:solidFill>
            </a:endParaRPr>
          </a:p>
        </p:txBody>
      </p:sp>
      <p:cxnSp>
        <p:nvCxnSpPr>
          <p:cNvPr id="87" name="Google Shape;87;p1"/>
          <p:cNvCxnSpPr/>
          <p:nvPr/>
        </p:nvCxnSpPr>
        <p:spPr>
          <a:xfrm>
            <a:off x="1191126" y="3910267"/>
            <a:ext cx="2586790" cy="0"/>
          </a:xfrm>
          <a:prstGeom prst="straightConnector1">
            <a:avLst/>
          </a:prstGeom>
          <a:noFill/>
          <a:ln cap="flat" cmpd="sng" w="22225">
            <a:solidFill>
              <a:srgbClr val="D9D9D9"/>
            </a:solidFill>
            <a:prstDash val="solid"/>
            <a:miter lim="800000"/>
            <a:headEnd len="sm" w="sm" type="none"/>
            <a:tailEnd len="sm" w="sm" type="none"/>
          </a:ln>
        </p:spPr>
      </p:cxnSp>
      <p:pic>
        <p:nvPicPr>
          <p:cNvPr descr="A slice of cake on a plate  Description automatically generated" id="88" name="Google Shape;88;p1"/>
          <p:cNvPicPr preferRelativeResize="0"/>
          <p:nvPr/>
        </p:nvPicPr>
        <p:blipFill rotWithShape="1">
          <a:blip r:embed="rId3">
            <a:alphaModFix/>
          </a:blip>
          <a:srcRect b="0" l="0" r="0" t="0"/>
          <a:stretch/>
        </p:blipFill>
        <p:spPr>
          <a:xfrm>
            <a:off x="5190487" y="492573"/>
            <a:ext cx="6480215" cy="588079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2" name="Shape 92"/>
        <p:cNvGrpSpPr/>
        <p:nvPr/>
      </p:nvGrpSpPr>
      <p:grpSpPr>
        <a:xfrm>
          <a:off x="0" y="0"/>
          <a:ext cx="0" cy="0"/>
          <a:chOff x="0" y="0"/>
          <a:chExt cx="0" cy="0"/>
        </a:xfrm>
      </p:grpSpPr>
      <p:sp>
        <p:nvSpPr>
          <p:cNvPr id="93" name="Google Shape;93;p2"/>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descr="A close up of a piece of bread  Description automatically generated" id="94" name="Google Shape;94;p2"/>
          <p:cNvPicPr preferRelativeResize="0"/>
          <p:nvPr/>
        </p:nvPicPr>
        <p:blipFill rotWithShape="1">
          <a:blip r:embed="rId3">
            <a:alphaModFix/>
          </a:blip>
          <a:srcRect b="-1" l="21686" r="26820" t="0"/>
          <a:stretch/>
        </p:blipFill>
        <p:spPr>
          <a:xfrm>
            <a:off x="7092462" y="1825625"/>
            <a:ext cx="4261337" cy="4351338"/>
          </a:xfrm>
          <a:custGeom>
            <a:rect b="b" l="l" r="r" t="t"/>
            <a:pathLst>
              <a:path extrusionOk="0" h="5712488" w="4114800">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a:noFill/>
          <a:ln>
            <a:noFill/>
          </a:ln>
        </p:spPr>
      </p:pic>
      <p:sp>
        <p:nvSpPr>
          <p:cNvPr id="95" name="Google Shape;95;p2"/>
          <p:cNvSpPr/>
          <p:nvPr/>
        </p:nvSpPr>
        <p:spPr>
          <a:xfrm flipH="1" rot="3186173">
            <a:off x="3930947" y="651615"/>
            <a:ext cx="4083433" cy="4083433"/>
          </a:xfrm>
          <a:prstGeom prst="arc">
            <a:avLst>
              <a:gd fmla="val 16200000" name="adj1"/>
              <a:gd fmla="val 20093138" name="adj2"/>
            </a:avLst>
          </a:prstGeom>
          <a:noFill/>
          <a:ln cap="rnd" cmpd="sng" w="127000">
            <a:solidFill>
              <a:schemeClr val="accent4">
                <a:alpha val="94509"/>
              </a:schemeClr>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96" name="Google Shape;96;p2"/>
          <p:cNvSpPr txBox="1"/>
          <p:nvPr>
            <p:ph type="title"/>
          </p:nvPr>
        </p:nvSpPr>
        <p:spPr>
          <a:xfrm>
            <a:off x="838200" y="365125"/>
            <a:ext cx="10515599"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97" name="Google Shape;97;p2"/>
          <p:cNvSpPr txBox="1"/>
          <p:nvPr>
            <p:ph idx="1" type="body"/>
          </p:nvPr>
        </p:nvSpPr>
        <p:spPr>
          <a:xfrm>
            <a:off x="838200" y="1825624"/>
            <a:ext cx="5393361" cy="4839335"/>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1800"/>
              <a:buChar char="•"/>
            </a:pPr>
            <a:r>
              <a:rPr lang="en-GB" sz="1800"/>
              <a:t>This is a great recipe, moist, delicious and actually pretty healthy for a cake! The method is also really easy, so it’s a great recipe for the less than confident bakers and really good to make with others.</a:t>
            </a:r>
            <a:endParaRPr/>
          </a:p>
          <a:p>
            <a:pPr indent="-228600" lvl="0" marL="228600" rtl="0" algn="l">
              <a:lnSpc>
                <a:spcPct val="90000"/>
              </a:lnSpc>
              <a:spcBef>
                <a:spcPts val="1000"/>
              </a:spcBef>
              <a:spcAft>
                <a:spcPts val="0"/>
              </a:spcAft>
              <a:buClr>
                <a:schemeClr val="dk1"/>
              </a:buClr>
              <a:buSzPts val="1800"/>
              <a:buChar char="•"/>
            </a:pPr>
            <a:r>
              <a:rPr b="1" lang="en-GB" sz="1800"/>
              <a:t>Carrots </a:t>
            </a:r>
            <a:r>
              <a:rPr lang="en-GB" sz="1800"/>
              <a:t>are full of </a:t>
            </a:r>
            <a:r>
              <a:rPr b="1" lang="en-GB" sz="1800"/>
              <a:t>beta-carotene</a:t>
            </a:r>
            <a:r>
              <a:rPr lang="en-GB" sz="1800"/>
              <a:t> (where the orange colour comes from), which the body converts into </a:t>
            </a:r>
            <a:r>
              <a:rPr b="1" lang="en-GB" sz="1800"/>
              <a:t>vitamin A</a:t>
            </a:r>
            <a:r>
              <a:rPr lang="en-GB" sz="1800"/>
              <a:t> which is great for your eye and skin health.</a:t>
            </a:r>
            <a:endParaRPr/>
          </a:p>
          <a:p>
            <a:pPr indent="-228600" lvl="0" marL="228600" rtl="0" algn="l">
              <a:lnSpc>
                <a:spcPct val="90000"/>
              </a:lnSpc>
              <a:spcBef>
                <a:spcPts val="1000"/>
              </a:spcBef>
              <a:spcAft>
                <a:spcPts val="0"/>
              </a:spcAft>
              <a:buClr>
                <a:schemeClr val="dk1"/>
              </a:buClr>
              <a:buSzPts val="1800"/>
              <a:buChar char="•"/>
            </a:pPr>
            <a:r>
              <a:rPr b="1" lang="en-GB" sz="1800"/>
              <a:t>Oranges</a:t>
            </a:r>
            <a:r>
              <a:rPr lang="en-GB" sz="1800"/>
              <a:t> are packed full of </a:t>
            </a:r>
            <a:r>
              <a:rPr b="1" lang="en-GB" sz="1800"/>
              <a:t>vitamin C</a:t>
            </a:r>
            <a:r>
              <a:rPr lang="en-GB" sz="1800"/>
              <a:t>, which supports your immune system.</a:t>
            </a:r>
            <a:endParaRPr/>
          </a:p>
          <a:p>
            <a:pPr indent="-228600" lvl="0" marL="228600" rtl="0" algn="l">
              <a:lnSpc>
                <a:spcPct val="90000"/>
              </a:lnSpc>
              <a:spcBef>
                <a:spcPts val="1000"/>
              </a:spcBef>
              <a:spcAft>
                <a:spcPts val="0"/>
              </a:spcAft>
              <a:buClr>
                <a:schemeClr val="dk1"/>
              </a:buClr>
              <a:buSzPts val="1800"/>
              <a:buChar char="•"/>
            </a:pPr>
            <a:r>
              <a:rPr b="1" lang="en-GB" sz="1800"/>
              <a:t>Courgettes</a:t>
            </a:r>
            <a:r>
              <a:rPr lang="en-GB" sz="1800"/>
              <a:t> are also a great source of </a:t>
            </a:r>
            <a:r>
              <a:rPr b="1" lang="en-GB" sz="1800"/>
              <a:t>vitamin C</a:t>
            </a:r>
            <a:r>
              <a:rPr lang="en-GB" sz="1800"/>
              <a:t> as well as </a:t>
            </a:r>
            <a:r>
              <a:rPr b="1" lang="en-GB" sz="1800"/>
              <a:t>potassium</a:t>
            </a:r>
            <a:r>
              <a:rPr lang="en-GB" sz="1800"/>
              <a:t>, which supports muscle function and </a:t>
            </a:r>
            <a:r>
              <a:rPr b="1" lang="en-GB" sz="1800"/>
              <a:t>folic acid </a:t>
            </a:r>
            <a:r>
              <a:rPr lang="en-GB" sz="1800"/>
              <a:t>which supports the growth of new cells, particularly red blood cells.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01" name="Shape 101"/>
        <p:cNvGrpSpPr/>
        <p:nvPr/>
      </p:nvGrpSpPr>
      <p:grpSpPr>
        <a:xfrm>
          <a:off x="0" y="0"/>
          <a:ext cx="0" cy="0"/>
          <a:chOff x="0" y="0"/>
          <a:chExt cx="0" cy="0"/>
        </a:xfrm>
      </p:grpSpPr>
      <p:sp>
        <p:nvSpPr>
          <p:cNvPr id="102" name="Google Shape;102;p3"/>
          <p:cNvSpPr txBox="1"/>
          <p:nvPr>
            <p:ph type="title"/>
          </p:nvPr>
        </p:nvSpPr>
        <p:spPr>
          <a:xfrm>
            <a:off x="4965430" y="629268"/>
            <a:ext cx="6586491" cy="1286160"/>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GB">
                <a:latin typeface="Calibri"/>
                <a:ea typeface="Calibri"/>
                <a:cs typeface="Calibri"/>
                <a:sym typeface="Calibri"/>
              </a:rPr>
              <a:t>Ingredients</a:t>
            </a:r>
            <a:endParaRPr/>
          </a:p>
        </p:txBody>
      </p:sp>
      <p:sp>
        <p:nvSpPr>
          <p:cNvPr id="103" name="Google Shape;103;p3"/>
          <p:cNvSpPr txBox="1"/>
          <p:nvPr>
            <p:ph idx="1" type="body"/>
          </p:nvPr>
        </p:nvSpPr>
        <p:spPr>
          <a:xfrm>
            <a:off x="4965431" y="2115118"/>
            <a:ext cx="6586489" cy="4651442"/>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1400"/>
              <a:buChar char="•"/>
            </a:pPr>
            <a:r>
              <a:rPr b="1" lang="en-GB" sz="1400"/>
              <a:t>The sponge:</a:t>
            </a:r>
            <a:endParaRPr/>
          </a:p>
          <a:p>
            <a:pPr indent="-228600" lvl="0" marL="228600" rtl="0" algn="l">
              <a:lnSpc>
                <a:spcPct val="90000"/>
              </a:lnSpc>
              <a:spcBef>
                <a:spcPts val="1000"/>
              </a:spcBef>
              <a:spcAft>
                <a:spcPts val="0"/>
              </a:spcAft>
              <a:buClr>
                <a:schemeClr val="dk1"/>
              </a:buClr>
              <a:buSzPts val="1400"/>
              <a:buChar char="•"/>
            </a:pPr>
            <a:r>
              <a:rPr lang="en-GB" sz="1400"/>
              <a:t>250g unsalted butter</a:t>
            </a:r>
            <a:endParaRPr/>
          </a:p>
          <a:p>
            <a:pPr indent="-228600" lvl="0" marL="228600" rtl="0" algn="l">
              <a:lnSpc>
                <a:spcPct val="90000"/>
              </a:lnSpc>
              <a:spcBef>
                <a:spcPts val="1000"/>
              </a:spcBef>
              <a:spcAft>
                <a:spcPts val="0"/>
              </a:spcAft>
              <a:buClr>
                <a:schemeClr val="dk1"/>
              </a:buClr>
              <a:buSzPts val="1400"/>
              <a:buChar char="•"/>
            </a:pPr>
            <a:r>
              <a:rPr lang="en-GB" sz="1400"/>
              <a:t>200g caster sugar</a:t>
            </a:r>
            <a:endParaRPr/>
          </a:p>
          <a:p>
            <a:pPr indent="-228600" lvl="0" marL="228600" rtl="0" algn="l">
              <a:lnSpc>
                <a:spcPct val="90000"/>
              </a:lnSpc>
              <a:spcBef>
                <a:spcPts val="1000"/>
              </a:spcBef>
              <a:spcAft>
                <a:spcPts val="0"/>
              </a:spcAft>
              <a:buClr>
                <a:schemeClr val="dk1"/>
              </a:buClr>
              <a:buSzPts val="1400"/>
              <a:buChar char="•"/>
            </a:pPr>
            <a:r>
              <a:rPr lang="en-GB" sz="1400"/>
              <a:t>3 large eggs</a:t>
            </a:r>
            <a:endParaRPr/>
          </a:p>
          <a:p>
            <a:pPr indent="-228600" lvl="0" marL="228600" rtl="0" algn="l">
              <a:lnSpc>
                <a:spcPct val="90000"/>
              </a:lnSpc>
              <a:spcBef>
                <a:spcPts val="1000"/>
              </a:spcBef>
              <a:spcAft>
                <a:spcPts val="0"/>
              </a:spcAft>
              <a:buClr>
                <a:schemeClr val="dk1"/>
              </a:buClr>
              <a:buSzPts val="1400"/>
              <a:buChar char="•"/>
            </a:pPr>
            <a:r>
              <a:rPr lang="en-GB" sz="1400"/>
              <a:t>250g self raising flour</a:t>
            </a:r>
            <a:endParaRPr/>
          </a:p>
          <a:p>
            <a:pPr indent="-228600" lvl="0" marL="228600" rtl="0" algn="l">
              <a:lnSpc>
                <a:spcPct val="90000"/>
              </a:lnSpc>
              <a:spcBef>
                <a:spcPts val="1000"/>
              </a:spcBef>
              <a:spcAft>
                <a:spcPts val="0"/>
              </a:spcAft>
              <a:buClr>
                <a:schemeClr val="dk1"/>
              </a:buClr>
              <a:buSzPts val="1400"/>
              <a:buChar char="•"/>
            </a:pPr>
            <a:r>
              <a:rPr lang="en-GB" sz="1400"/>
              <a:t>1 tsp bicarbonate soda</a:t>
            </a:r>
            <a:endParaRPr/>
          </a:p>
          <a:p>
            <a:pPr indent="-228600" lvl="0" marL="228600" rtl="0" algn="l">
              <a:lnSpc>
                <a:spcPct val="90000"/>
              </a:lnSpc>
              <a:spcBef>
                <a:spcPts val="1000"/>
              </a:spcBef>
              <a:spcAft>
                <a:spcPts val="0"/>
              </a:spcAft>
              <a:buClr>
                <a:schemeClr val="dk1"/>
              </a:buClr>
              <a:buSzPts val="1400"/>
              <a:buChar char="•"/>
            </a:pPr>
            <a:r>
              <a:rPr lang="en-GB" sz="1400"/>
              <a:t>The zest of 2 oranges</a:t>
            </a:r>
            <a:endParaRPr/>
          </a:p>
          <a:p>
            <a:pPr indent="-228600" lvl="0" marL="228600" rtl="0" algn="l">
              <a:lnSpc>
                <a:spcPct val="90000"/>
              </a:lnSpc>
              <a:spcBef>
                <a:spcPts val="1000"/>
              </a:spcBef>
              <a:spcAft>
                <a:spcPts val="0"/>
              </a:spcAft>
              <a:buClr>
                <a:schemeClr val="dk1"/>
              </a:buClr>
              <a:buSzPts val="1400"/>
              <a:buChar char="•"/>
            </a:pPr>
            <a:r>
              <a:rPr lang="en-GB" sz="1400"/>
              <a:t>1tsp of mixed spice (or cinnamon if you prefer)</a:t>
            </a:r>
            <a:endParaRPr/>
          </a:p>
          <a:p>
            <a:pPr indent="-228600" lvl="0" marL="228600" rtl="0" algn="l">
              <a:lnSpc>
                <a:spcPct val="90000"/>
              </a:lnSpc>
              <a:spcBef>
                <a:spcPts val="1000"/>
              </a:spcBef>
              <a:spcAft>
                <a:spcPts val="0"/>
              </a:spcAft>
              <a:buClr>
                <a:schemeClr val="dk1"/>
              </a:buClr>
              <a:buSzPts val="1400"/>
              <a:buChar char="•"/>
            </a:pPr>
            <a:r>
              <a:rPr lang="en-GB" sz="1400"/>
              <a:t>100g carrots (grated)</a:t>
            </a:r>
            <a:endParaRPr/>
          </a:p>
          <a:p>
            <a:pPr indent="-228600" lvl="0" marL="228600" rtl="0" algn="l">
              <a:lnSpc>
                <a:spcPct val="90000"/>
              </a:lnSpc>
              <a:spcBef>
                <a:spcPts val="1000"/>
              </a:spcBef>
              <a:spcAft>
                <a:spcPts val="0"/>
              </a:spcAft>
              <a:buClr>
                <a:schemeClr val="dk1"/>
              </a:buClr>
              <a:buSzPts val="1400"/>
              <a:buChar char="•"/>
            </a:pPr>
            <a:r>
              <a:rPr lang="en-GB" sz="1400"/>
              <a:t>100g courgette (grated)</a:t>
            </a:r>
            <a:endParaRPr/>
          </a:p>
          <a:p>
            <a:pPr indent="-228600" lvl="0" marL="228600" rtl="0" algn="l">
              <a:lnSpc>
                <a:spcPct val="90000"/>
              </a:lnSpc>
              <a:spcBef>
                <a:spcPts val="1000"/>
              </a:spcBef>
              <a:spcAft>
                <a:spcPts val="0"/>
              </a:spcAft>
              <a:buClr>
                <a:schemeClr val="dk1"/>
              </a:buClr>
              <a:buSzPts val="1400"/>
              <a:buChar char="•"/>
            </a:pPr>
            <a:r>
              <a:rPr b="1" lang="en-GB" sz="1400"/>
              <a:t>The icing:</a:t>
            </a:r>
            <a:endParaRPr/>
          </a:p>
          <a:p>
            <a:pPr indent="-228600" lvl="0" marL="228600" rtl="0" algn="l">
              <a:lnSpc>
                <a:spcPct val="90000"/>
              </a:lnSpc>
              <a:spcBef>
                <a:spcPts val="1000"/>
              </a:spcBef>
              <a:spcAft>
                <a:spcPts val="0"/>
              </a:spcAft>
              <a:buClr>
                <a:schemeClr val="dk1"/>
              </a:buClr>
              <a:buSzPts val="1400"/>
              <a:buChar char="•"/>
            </a:pPr>
            <a:r>
              <a:rPr lang="en-GB" sz="1400"/>
              <a:t>1 orange zested and 2-3 tbsp of juice</a:t>
            </a:r>
            <a:endParaRPr/>
          </a:p>
          <a:p>
            <a:pPr indent="-228600" lvl="0" marL="228600" rtl="0" algn="l">
              <a:lnSpc>
                <a:spcPct val="90000"/>
              </a:lnSpc>
              <a:spcBef>
                <a:spcPts val="1000"/>
              </a:spcBef>
              <a:spcAft>
                <a:spcPts val="0"/>
              </a:spcAft>
              <a:buClr>
                <a:schemeClr val="dk1"/>
              </a:buClr>
              <a:buSzPts val="1400"/>
              <a:buChar char="•"/>
            </a:pPr>
            <a:r>
              <a:rPr lang="en-GB" sz="1400"/>
              <a:t>14og icing sugar (or caster if you don’t have any)</a:t>
            </a:r>
            <a:endParaRPr/>
          </a:p>
          <a:p>
            <a:pPr indent="-158750" lvl="0" marL="228600" rtl="0" algn="l">
              <a:lnSpc>
                <a:spcPct val="90000"/>
              </a:lnSpc>
              <a:spcBef>
                <a:spcPts val="1000"/>
              </a:spcBef>
              <a:spcAft>
                <a:spcPts val="0"/>
              </a:spcAft>
              <a:buClr>
                <a:schemeClr val="dk1"/>
              </a:buClr>
              <a:buSzPts val="1100"/>
              <a:buNone/>
            </a:pPr>
            <a:r>
              <a:t/>
            </a:r>
            <a:endParaRPr sz="1100"/>
          </a:p>
          <a:p>
            <a:pPr indent="-158750" lvl="0" marL="228600" rtl="0" algn="l">
              <a:lnSpc>
                <a:spcPct val="90000"/>
              </a:lnSpc>
              <a:spcBef>
                <a:spcPts val="1000"/>
              </a:spcBef>
              <a:spcAft>
                <a:spcPts val="0"/>
              </a:spcAft>
              <a:buClr>
                <a:schemeClr val="dk1"/>
              </a:buClr>
              <a:buSzPts val="1100"/>
              <a:buNone/>
            </a:pPr>
            <a:r>
              <a:t/>
            </a:r>
            <a:endParaRPr sz="1100"/>
          </a:p>
        </p:txBody>
      </p:sp>
      <p:pic>
        <p:nvPicPr>
          <p:cNvPr descr="A plate of food on a table  Description automatically generated" id="104" name="Google Shape;104;p3"/>
          <p:cNvPicPr preferRelativeResize="0"/>
          <p:nvPr/>
        </p:nvPicPr>
        <p:blipFill rotWithShape="1">
          <a:blip r:embed="rId3">
            <a:alphaModFix/>
          </a:blip>
          <a:srcRect b="1250" l="0" r="2" t="0"/>
          <a:stretch/>
        </p:blipFill>
        <p:spPr>
          <a:xfrm>
            <a:off x="20" y="10"/>
            <a:ext cx="4635571" cy="6857990"/>
          </a:xfrm>
          <a:prstGeom prst="rect">
            <a:avLst/>
          </a:prstGeom>
          <a:noFill/>
          <a:ln>
            <a:noFill/>
          </a:ln>
        </p:spPr>
      </p:pic>
      <p:cxnSp>
        <p:nvCxnSpPr>
          <p:cNvPr id="105" name="Google Shape;105;p3"/>
          <p:cNvCxnSpPr/>
          <p:nvPr/>
        </p:nvCxnSpPr>
        <p:spPr>
          <a:xfrm>
            <a:off x="5080934" y="2115117"/>
            <a:ext cx="6309360" cy="0"/>
          </a:xfrm>
          <a:prstGeom prst="straightConnector1">
            <a:avLst/>
          </a:prstGeom>
          <a:noFill/>
          <a:ln cap="flat" cmpd="sng" w="19050">
            <a:solidFill>
              <a:srgbClr val="F8BC5C"/>
            </a:solidFill>
            <a:prstDash val="solid"/>
            <a:miter lim="800000"/>
            <a:headEnd len="sm" w="sm" type="none"/>
            <a:tailEnd len="sm" w="sm" type="none"/>
          </a:ln>
        </p:spPr>
      </p:cxn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09" name="Shape 109"/>
        <p:cNvGrpSpPr/>
        <p:nvPr/>
      </p:nvGrpSpPr>
      <p:grpSpPr>
        <a:xfrm>
          <a:off x="0" y="0"/>
          <a:ext cx="0" cy="0"/>
          <a:chOff x="0" y="0"/>
          <a:chExt cx="0" cy="0"/>
        </a:xfrm>
      </p:grpSpPr>
      <p:pic>
        <p:nvPicPr>
          <p:cNvPr descr="A bowl of food on a table  Description automatically generated" id="110" name="Google Shape;110;p4"/>
          <p:cNvPicPr preferRelativeResize="0"/>
          <p:nvPr/>
        </p:nvPicPr>
        <p:blipFill rotWithShape="1">
          <a:blip r:embed="rId3">
            <a:alphaModFix/>
          </a:blip>
          <a:srcRect b="0" l="0" r="0" t="6250"/>
          <a:stretch/>
        </p:blipFill>
        <p:spPr>
          <a:xfrm>
            <a:off x="20" y="10"/>
            <a:ext cx="12191980" cy="6857990"/>
          </a:xfrm>
          <a:prstGeom prst="rect">
            <a:avLst/>
          </a:prstGeom>
          <a:noFill/>
          <a:ln>
            <a:noFill/>
          </a:ln>
        </p:spPr>
      </p:pic>
      <p:sp>
        <p:nvSpPr>
          <p:cNvPr id="111" name="Google Shape;111;p4"/>
          <p:cNvSpPr/>
          <p:nvPr/>
        </p:nvSpPr>
        <p:spPr>
          <a:xfrm>
            <a:off x="336884" y="321176"/>
            <a:ext cx="5735590" cy="5896743"/>
          </a:xfrm>
          <a:prstGeom prst="rect">
            <a:avLst/>
          </a:prstGeom>
          <a:solidFill>
            <a:schemeClr val="lt1">
              <a:alpha val="89411"/>
            </a:schemeClr>
          </a:solidFill>
          <a:ln cap="sq" cmpd="thinThick" w="1270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12" name="Google Shape;112;p4"/>
          <p:cNvSpPr txBox="1"/>
          <p:nvPr>
            <p:ph type="title"/>
          </p:nvPr>
        </p:nvSpPr>
        <p:spPr>
          <a:xfrm>
            <a:off x="442405" y="250146"/>
            <a:ext cx="5221266" cy="1344975"/>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Font typeface="Calibri"/>
              <a:buNone/>
            </a:pPr>
            <a:r>
              <a:rPr lang="en-GB" sz="4000">
                <a:latin typeface="Calibri"/>
                <a:ea typeface="Calibri"/>
                <a:cs typeface="Calibri"/>
                <a:sym typeface="Calibri"/>
              </a:rPr>
              <a:t>Method</a:t>
            </a:r>
            <a:endParaRPr/>
          </a:p>
        </p:txBody>
      </p:sp>
      <p:sp>
        <p:nvSpPr>
          <p:cNvPr id="113" name="Google Shape;113;p4"/>
          <p:cNvSpPr txBox="1"/>
          <p:nvPr>
            <p:ph idx="1" type="body"/>
          </p:nvPr>
        </p:nvSpPr>
        <p:spPr>
          <a:xfrm>
            <a:off x="594110" y="1290320"/>
            <a:ext cx="5235490" cy="4604453"/>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1200"/>
              <a:buChar char="•"/>
            </a:pPr>
            <a:r>
              <a:rPr lang="en-GB" sz="1200"/>
              <a:t>This is a really easy all in one method, which means putting everything in the bowl together and mixing together. I’m a bit of a traditionalist, so I creamed my butter and sugar together first until pale and fluffy before adding the rest of the ingredients but this is entirely optional. </a:t>
            </a:r>
            <a:endParaRPr/>
          </a:p>
          <a:p>
            <a:pPr indent="-228600" lvl="0" marL="228600" rtl="0" algn="l">
              <a:lnSpc>
                <a:spcPct val="90000"/>
              </a:lnSpc>
              <a:spcBef>
                <a:spcPts val="1000"/>
              </a:spcBef>
              <a:spcAft>
                <a:spcPts val="0"/>
              </a:spcAft>
              <a:buClr>
                <a:schemeClr val="dk1"/>
              </a:buClr>
              <a:buSzPts val="1200"/>
              <a:buChar char="•"/>
            </a:pPr>
            <a:r>
              <a:rPr lang="en-GB" sz="1200"/>
              <a:t>Preheat your oven to 180c/160c (fan) or gas mark 4.</a:t>
            </a:r>
            <a:endParaRPr/>
          </a:p>
          <a:p>
            <a:pPr indent="-228600" lvl="0" marL="228600" rtl="0" algn="l">
              <a:lnSpc>
                <a:spcPct val="90000"/>
              </a:lnSpc>
              <a:spcBef>
                <a:spcPts val="1000"/>
              </a:spcBef>
              <a:spcAft>
                <a:spcPts val="0"/>
              </a:spcAft>
              <a:buClr>
                <a:schemeClr val="dk1"/>
              </a:buClr>
              <a:buSzPts val="1200"/>
              <a:buChar char="•"/>
            </a:pPr>
            <a:r>
              <a:rPr lang="en-GB" sz="1200"/>
              <a:t>Line and grease 2 20 cm cake tins or 2 loaf tins.</a:t>
            </a:r>
            <a:endParaRPr/>
          </a:p>
          <a:p>
            <a:pPr indent="-228600" lvl="0" marL="228600" rtl="0" algn="l">
              <a:lnSpc>
                <a:spcPct val="90000"/>
              </a:lnSpc>
              <a:spcBef>
                <a:spcPts val="1000"/>
              </a:spcBef>
              <a:spcAft>
                <a:spcPts val="0"/>
              </a:spcAft>
              <a:buClr>
                <a:schemeClr val="dk1"/>
              </a:buClr>
              <a:buSzPts val="1200"/>
              <a:buChar char="•"/>
            </a:pPr>
            <a:r>
              <a:rPr lang="en-GB" sz="1200"/>
              <a:t>Weigh out your ingredients, and then put everything except for the grated veg into the bowl and mix thoroughly. Then fold in the grated veg.</a:t>
            </a:r>
            <a:endParaRPr/>
          </a:p>
          <a:p>
            <a:pPr indent="-228600" lvl="0" marL="228600" rtl="0" algn="l">
              <a:lnSpc>
                <a:spcPct val="90000"/>
              </a:lnSpc>
              <a:spcBef>
                <a:spcPts val="1000"/>
              </a:spcBef>
              <a:spcAft>
                <a:spcPts val="0"/>
              </a:spcAft>
              <a:buClr>
                <a:schemeClr val="dk1"/>
              </a:buClr>
              <a:buSzPts val="1200"/>
              <a:buChar char="•"/>
            </a:pPr>
            <a:r>
              <a:rPr lang="en-GB" sz="1200"/>
              <a:t>Evenly distribute the mixture between the 2 tins and put them in the centre of the oven.</a:t>
            </a:r>
            <a:endParaRPr/>
          </a:p>
          <a:p>
            <a:pPr indent="-228600" lvl="0" marL="228600" rtl="0" algn="l">
              <a:lnSpc>
                <a:spcPct val="90000"/>
              </a:lnSpc>
              <a:spcBef>
                <a:spcPts val="1000"/>
              </a:spcBef>
              <a:spcAft>
                <a:spcPts val="0"/>
              </a:spcAft>
              <a:buClr>
                <a:schemeClr val="dk1"/>
              </a:buClr>
              <a:buSzPts val="1200"/>
              <a:buChar char="•"/>
            </a:pPr>
            <a:r>
              <a:rPr lang="en-GB" sz="1200"/>
              <a:t>They should take about 25 mins to bake, keep an eye on them, they will be done when you can insert a skewer or knife and it comes out clean with no residual mixture on it.</a:t>
            </a:r>
            <a:endParaRPr/>
          </a:p>
          <a:p>
            <a:pPr indent="-228600" lvl="0" marL="228600" rtl="0" algn="l">
              <a:lnSpc>
                <a:spcPct val="90000"/>
              </a:lnSpc>
              <a:spcBef>
                <a:spcPts val="1000"/>
              </a:spcBef>
              <a:spcAft>
                <a:spcPts val="0"/>
              </a:spcAft>
              <a:buClr>
                <a:schemeClr val="dk1"/>
              </a:buClr>
              <a:buSzPts val="1200"/>
              <a:buChar char="•"/>
            </a:pPr>
            <a:r>
              <a:rPr lang="en-GB" sz="1200"/>
              <a:t>Whilst the cake is in the oven, make the icing. </a:t>
            </a:r>
            <a:endParaRPr/>
          </a:p>
          <a:p>
            <a:pPr indent="-228600" lvl="0" marL="228600" rtl="0" algn="l">
              <a:lnSpc>
                <a:spcPct val="90000"/>
              </a:lnSpc>
              <a:spcBef>
                <a:spcPts val="1000"/>
              </a:spcBef>
              <a:spcAft>
                <a:spcPts val="0"/>
              </a:spcAft>
              <a:buClr>
                <a:schemeClr val="dk1"/>
              </a:buClr>
              <a:buSzPts val="1200"/>
              <a:buChar char="•"/>
            </a:pPr>
            <a:r>
              <a:rPr lang="en-GB" sz="1200"/>
              <a:t>Mix together the icing sugar and the orange juice to make a smooth, runny delicious topping.</a:t>
            </a:r>
            <a:endParaRPr/>
          </a:p>
          <a:p>
            <a:pPr indent="-228600" lvl="0" marL="228600" rtl="0" algn="l">
              <a:lnSpc>
                <a:spcPct val="90000"/>
              </a:lnSpc>
              <a:spcBef>
                <a:spcPts val="1000"/>
              </a:spcBef>
              <a:spcAft>
                <a:spcPts val="0"/>
              </a:spcAft>
              <a:buClr>
                <a:schemeClr val="dk1"/>
              </a:buClr>
              <a:buSzPts val="1200"/>
              <a:buChar char="•"/>
            </a:pPr>
            <a:r>
              <a:rPr lang="en-GB" sz="1200"/>
              <a:t>When the cake is done, either treat the cake as a drizzle cake, and give the cake a good stab all over and drizzle the icing over whilst the cake is still warm in the tin, or alternatively, once the cake is fully cool, remove from the tin and drizzle the icing over. The final step is to decorate with the final orange zest – enjoy!</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2020-04-17T09:17:07Z</dcterms:created>
  <dc:creator>Darren Lewis</dc:creator>
</cp:coreProperties>
</file>